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263" r:id="rId4"/>
    <p:sldId id="259" r:id="rId5"/>
    <p:sldId id="258" r:id="rId6"/>
    <p:sldId id="260" r:id="rId7"/>
    <p:sldId id="264" r:id="rId8"/>
    <p:sldId id="261" r:id="rId9"/>
    <p:sldId id="265" r:id="rId10"/>
    <p:sldId id="262" r:id="rId11"/>
    <p:sldId id="269" r:id="rId12"/>
    <p:sldId id="270" r:id="rId13"/>
    <p:sldId id="271" r:id="rId14"/>
    <p:sldId id="266" r:id="rId15"/>
    <p:sldId id="267" r:id="rId16"/>
    <p:sldId id="272" r:id="rId17"/>
    <p:sldId id="273" r:id="rId18"/>
    <p:sldId id="268" r:id="rId19"/>
    <p:sldId id="274" r:id="rId20"/>
    <p:sldId id="282" r:id="rId21"/>
    <p:sldId id="281" r:id="rId22"/>
    <p:sldId id="275" r:id="rId23"/>
    <p:sldId id="276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rstein" initials="JW" lastIdx="1" clrIdx="0">
    <p:extLst>
      <p:ext uri="{19B8F6BF-5375-455C-9EA6-DF929625EA0E}">
        <p15:presenceInfo xmlns:p15="http://schemas.microsoft.com/office/powerpoint/2012/main" userId="Werste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EADF-F312-4311-BB4D-A90B366C6B6A}" type="datetimeFigureOut">
              <a:rPr lang="de-DE" smtClean="0"/>
              <a:t>06.07.2024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678B6-1E42-45FC-8518-DCB25FD1A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64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057F0-5699-4929-903E-8F37015C7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2397B2-3BDE-43E3-B637-878BDCEC3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8313C0-8E00-4691-BE52-9E43FD45E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D809-2406-49D2-8324-5D3960F0E337}" type="datetimeFigureOut">
              <a:rPr lang="de-DE" smtClean="0"/>
              <a:t>06.07.2024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AC387A-D406-4831-B22A-40C7D021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0E1A2E-2F0C-4ADA-8944-86267ABC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B5E8-445D-4D11-8666-40DC1FD6E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38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B3296-6267-4256-A612-124A80965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958FD82-CD54-46CD-A893-7E10146A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083B7A-1958-43FD-AA2B-93875566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D809-2406-49D2-8324-5D3960F0E337}" type="datetimeFigureOut">
              <a:rPr lang="de-DE" smtClean="0"/>
              <a:t>06.07.2024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59D99D-577B-4ED6-9DA9-309C908BE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A06D99-B702-4BAF-9B39-DBA68F7D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B5E8-445D-4D11-8666-40DC1FD6E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84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5D9E368-E748-454D-9FA7-4D23371947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656960-5866-4893-A999-FA09DF54C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8BD2DA-72F8-40D9-941E-EFBA0F8C0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D809-2406-49D2-8324-5D3960F0E337}" type="datetimeFigureOut">
              <a:rPr lang="de-DE" smtClean="0"/>
              <a:t>06.07.2024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27F876-7C78-4565-80AA-EA827C51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8BCF7F-714A-457E-BE6A-CA3E6132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B5E8-445D-4D11-8666-40DC1FD6E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60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40110-52BD-4056-B912-07D7F5D4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372956-F71D-4825-A60D-BF2C83D73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19CEAE-92F6-4642-87BA-CF4C39195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D809-2406-49D2-8324-5D3960F0E337}" type="datetimeFigureOut">
              <a:rPr lang="de-DE" smtClean="0"/>
              <a:t>06.07.2024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98F73E-86B4-43DE-90F7-9C058A08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0EB07B-4D5C-4CDC-8F41-0B5A1663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B5E8-445D-4D11-8666-40DC1FD6E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48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9EFFC-FBAD-4773-8085-D87E8A05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3D9DE7-F1C8-4B0A-A670-E23A98347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738767-9B58-4372-81B9-CD762D46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D809-2406-49D2-8324-5D3960F0E337}" type="datetimeFigureOut">
              <a:rPr lang="de-DE" smtClean="0"/>
              <a:t>06.07.2024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6B9759-9B17-4BDE-9939-D885E056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44B97B-8918-4807-9DEA-18B8A7DA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B5E8-445D-4D11-8666-40DC1FD6E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53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F436C-64F4-45B8-AD4A-707A9C29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0B7555-7B7E-4BE7-8701-9E787B140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11EC6E-599E-45F3-A722-6DEC52CD7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199B9E-870B-4B6F-B26E-2784DD67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D809-2406-49D2-8324-5D3960F0E337}" type="datetimeFigureOut">
              <a:rPr lang="de-DE" smtClean="0"/>
              <a:t>06.07.2024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40C7B3-B3AC-4582-98C0-D65D0ECE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F59ABD-7DDC-4540-87FF-E44143B6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B5E8-445D-4D11-8666-40DC1FD6E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02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91350-B8D6-4FB1-B59A-3149DB2C1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12E1BE-2DBA-437F-B119-764426F8F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5A1C32C-20F8-4C52-89F9-20778745A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B6971B-F991-4272-B09B-34BB62E21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4807D23-FCF3-45A1-8FA4-F04B5992B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69ED97E-AB82-4B78-8D4C-F27A6D4C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D809-2406-49D2-8324-5D3960F0E337}" type="datetimeFigureOut">
              <a:rPr lang="de-DE" smtClean="0"/>
              <a:t>06.07.2024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52FE85F-E478-487C-8367-EF46D8AB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EA535B4-81A2-4E1B-BA64-D894114D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B5E8-445D-4D11-8666-40DC1FD6E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01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81B68-065F-4B8D-BE1D-2876155B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693B-2D13-4882-9938-003AC5E6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D809-2406-49D2-8324-5D3960F0E337}" type="datetimeFigureOut">
              <a:rPr lang="de-DE" smtClean="0"/>
              <a:t>06.07.2024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A945D0C-8202-43A6-8AE3-38C1AFB8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EEB60C-B528-4525-96FD-4F0D169F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B5E8-445D-4D11-8666-40DC1FD6E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04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C3D06A-45AD-41D1-B7D4-8AEB241BB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D809-2406-49D2-8324-5D3960F0E337}" type="datetimeFigureOut">
              <a:rPr lang="de-DE" smtClean="0"/>
              <a:t>06.07.2024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8482771-8B70-4BE2-B684-64042AF3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E927FC-9D9A-4BF0-96C2-6E7394DFF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B5E8-445D-4D11-8666-40DC1FD6E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86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BB300-F3F6-42FA-BB54-EEAD8B1F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EB5B7B-136A-417A-8E8A-B087DA3E8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5F5B48-F09E-4D0B-9DDB-2367458E7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A77161-ED6E-4CE9-AD43-4F15A8B0E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D809-2406-49D2-8324-5D3960F0E337}" type="datetimeFigureOut">
              <a:rPr lang="de-DE" smtClean="0"/>
              <a:t>06.07.2024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F123C3-45D8-455E-8073-A353918A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1A03BD-AF5E-4F36-BFBC-3CECE202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B5E8-445D-4D11-8666-40DC1FD6E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27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B0671-0E9D-4B06-9027-E5D5AD4C8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2545AC9-B7DA-4848-9A1F-C6BFF5171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0F465B-717C-40C2-9397-1A20C7ADE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84EF911-2CD0-497E-973B-A246A792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D809-2406-49D2-8324-5D3960F0E337}" type="datetimeFigureOut">
              <a:rPr lang="de-DE" smtClean="0"/>
              <a:t>06.07.2024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C7C672-544A-4FC0-A70B-266CFC2B7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CC24F2-8208-4263-8029-2F31E4D87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DB5E8-445D-4D11-8666-40DC1FD6E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99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91F9F59-CD53-49E4-854A-EDE122F7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A6C74E-FAE4-4308-8EF0-03143FC66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D9E917-E143-4DB7-BE91-EAD59EA8D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0D809-2406-49D2-8324-5D3960F0E337}" type="datetimeFigureOut">
              <a:rPr lang="de-DE" smtClean="0"/>
              <a:t>06.07.2024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53ADA8-0D24-4372-83F8-A2084E7EA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6377D8-9301-4429-96B6-D7562749D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DB5E8-445D-4D11-8666-40DC1FD6E8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28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D0588-41A4-46D7-91A4-CD3A0494F3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ZeFiM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F030BC-1608-4480-BB43-6DC6DA4D92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Zentrales File Management</a:t>
            </a:r>
          </a:p>
          <a:p>
            <a:endParaRPr lang="de-DE" dirty="0"/>
          </a:p>
          <a:p>
            <a:r>
              <a:rPr lang="de-DE" dirty="0"/>
              <a:t>© 2020 Jens Werstein</a:t>
            </a:r>
          </a:p>
          <a:p>
            <a:r>
              <a:rPr lang="de-DE" dirty="0"/>
              <a:t>www.jenswerstein.de</a:t>
            </a:r>
          </a:p>
        </p:txBody>
      </p:sp>
    </p:spTree>
    <p:extLst>
      <p:ext uri="{BB962C8B-B14F-4D97-AF65-F5344CB8AC3E}">
        <p14:creationId xmlns:p14="http://schemas.microsoft.com/office/powerpoint/2010/main" val="373591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E0F6A60-D139-405A-879E-7D047C2E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179"/>
            <a:ext cx="12192000" cy="665964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4631D68-7F4E-4CBD-BF5A-D719E1B2B872}"/>
              </a:ext>
            </a:extLst>
          </p:cNvPr>
          <p:cNvSpPr txBox="1"/>
          <p:nvPr/>
        </p:nvSpPr>
        <p:spPr>
          <a:xfrm>
            <a:off x="5052048" y="1883923"/>
            <a:ext cx="232491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Die meisten ZIPs sind aus diesem Jahr oder dem Vorjahr…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094DC75B-8A28-41FA-AFB6-4660DBA4F5B5}"/>
              </a:ext>
            </a:extLst>
          </p:cNvPr>
          <p:cNvCxnSpPr>
            <a:cxnSpLocks/>
          </p:cNvCxnSpPr>
          <p:nvPr/>
        </p:nvCxnSpPr>
        <p:spPr>
          <a:xfrm flipH="1">
            <a:off x="4396901" y="2595264"/>
            <a:ext cx="655147" cy="47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F563A21-D159-4E67-8E1C-09D3037DCD95}"/>
              </a:ext>
            </a:extLst>
          </p:cNvPr>
          <p:cNvCxnSpPr>
            <a:cxnSpLocks/>
          </p:cNvCxnSpPr>
          <p:nvPr/>
        </p:nvCxnSpPr>
        <p:spPr>
          <a:xfrm flipH="1">
            <a:off x="4941651" y="2807253"/>
            <a:ext cx="110399" cy="52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gende: mit gebogener Linie 11">
            <a:extLst>
              <a:ext uri="{FF2B5EF4-FFF2-40B4-BE49-F238E27FC236}">
                <a16:creationId xmlns:a16="http://schemas.microsoft.com/office/drawing/2014/main" id="{8C8EC44E-9EB5-48E4-8A54-82999C5489B1}"/>
              </a:ext>
            </a:extLst>
          </p:cNvPr>
          <p:cNvSpPr/>
          <p:nvPr/>
        </p:nvSpPr>
        <p:spPr>
          <a:xfrm>
            <a:off x="8550612" y="3973912"/>
            <a:ext cx="1995251" cy="889917"/>
          </a:xfrm>
          <a:prstGeom prst="borderCallout2">
            <a:avLst>
              <a:gd name="adj1" fmla="val 31137"/>
              <a:gd name="adj2" fmla="val 100474"/>
              <a:gd name="adj3" fmla="val 28040"/>
              <a:gd name="adj4" fmla="val 111458"/>
              <a:gd name="adj5" fmla="val 158432"/>
              <a:gd name="adj6" fmla="val 126598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…abgesehen von ein paar uralten Restbeständen</a:t>
            </a:r>
          </a:p>
        </p:txBody>
      </p:sp>
    </p:spTree>
    <p:extLst>
      <p:ext uri="{BB962C8B-B14F-4D97-AF65-F5344CB8AC3E}">
        <p14:creationId xmlns:p14="http://schemas.microsoft.com/office/powerpoint/2010/main" val="318549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E2BCA03-D858-40C5-8438-0CCF47EE5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35"/>
            <a:ext cx="12192000" cy="670473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4E406E5-76FB-455D-B55E-FAAA8167B688}"/>
              </a:ext>
            </a:extLst>
          </p:cNvPr>
          <p:cNvSpPr/>
          <p:nvPr/>
        </p:nvSpPr>
        <p:spPr>
          <a:xfrm>
            <a:off x="5848063" y="6264112"/>
            <a:ext cx="758092" cy="390769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AF87F8C-149D-49E0-A034-AA2A72014401}"/>
              </a:ext>
            </a:extLst>
          </p:cNvPr>
          <p:cNvSpPr/>
          <p:nvPr/>
        </p:nvSpPr>
        <p:spPr>
          <a:xfrm>
            <a:off x="8130848" y="6264111"/>
            <a:ext cx="758092" cy="390769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AF57E5E-DDFF-4D95-A922-6C49AC4ABBAF}"/>
              </a:ext>
            </a:extLst>
          </p:cNvPr>
          <p:cNvSpPr txBox="1"/>
          <p:nvPr/>
        </p:nvSpPr>
        <p:spPr>
          <a:xfrm>
            <a:off x="6877455" y="2243847"/>
            <a:ext cx="374514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DLLs und EXE-Dateien sind in Daten-verzeichnissen eigentlich nicht zu erwarten – wir sollten uns ansehen, was es damit auf sich hat.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C6C74A8-F0C1-41DA-8432-97E7A4FAAE94}"/>
              </a:ext>
            </a:extLst>
          </p:cNvPr>
          <p:cNvCxnSpPr>
            <a:cxnSpLocks/>
          </p:cNvCxnSpPr>
          <p:nvPr/>
        </p:nvCxnSpPr>
        <p:spPr>
          <a:xfrm flipH="1">
            <a:off x="6369049" y="3484066"/>
            <a:ext cx="1335257" cy="2780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91B9F5A-2157-44A2-8BA5-951C5447048F}"/>
              </a:ext>
            </a:extLst>
          </p:cNvPr>
          <p:cNvCxnSpPr>
            <a:cxnSpLocks/>
          </p:cNvCxnSpPr>
          <p:nvPr/>
        </p:nvCxnSpPr>
        <p:spPr>
          <a:xfrm>
            <a:off x="8225292" y="3484066"/>
            <a:ext cx="284602" cy="2733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88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38BB4-8F4B-4429-91FA-0B03E1DF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– Zusammenfassung: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010532-14B1-4A80-A812-160B12EDB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Statistik zeigt, wo das größte Auslagerungspotential besteht</a:t>
            </a:r>
          </a:p>
          <a:p>
            <a:r>
              <a:rPr lang="de-DE" dirty="0"/>
              <a:t>Aus der Statistik ergeben sich Fragestellungen, denen man in anderen Ansichten im Detail nachgeht</a:t>
            </a:r>
          </a:p>
          <a:p>
            <a:r>
              <a:rPr lang="de-DE" dirty="0"/>
              <a:t>Ein Ansatz liegt bei jedem Sachverhalt, der nicht offensichtlich erklärbar bzw. erwartet ist</a:t>
            </a:r>
          </a:p>
          <a:p>
            <a:r>
              <a:rPr lang="de-DE" dirty="0"/>
              <a:t>Ergebnis ist identifiziertes Auslagerungspotential oder erkannter organisatorischer Änderungsbedarf</a:t>
            </a:r>
          </a:p>
        </p:txBody>
      </p:sp>
    </p:spTree>
    <p:extLst>
      <p:ext uri="{BB962C8B-B14F-4D97-AF65-F5344CB8AC3E}">
        <p14:creationId xmlns:p14="http://schemas.microsoft.com/office/powerpoint/2010/main" val="1934122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43480-F341-45FF-AC72-352A3672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Selektion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9A9CAE-C7FD-49AB-B85F-2E01AF8B6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Selektion kann nach allen Dateieigenschaften erfolgen, auch kombiniert. Typische Auswahlkriterien sind</a:t>
            </a:r>
          </a:p>
          <a:p>
            <a:r>
              <a:rPr lang="de-DE" dirty="0"/>
              <a:t>Speicherort</a:t>
            </a:r>
          </a:p>
          <a:p>
            <a:r>
              <a:rPr lang="de-DE" dirty="0"/>
              <a:t>Dateityp</a:t>
            </a:r>
          </a:p>
          <a:p>
            <a:r>
              <a:rPr lang="de-DE" dirty="0"/>
              <a:t>Datum der letzten Änderung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Verzeichnisse können gegen (versehentliches) Entfernen von Dateien durch Archivierung geschützt werden.</a:t>
            </a:r>
          </a:p>
        </p:txBody>
      </p:sp>
    </p:spTree>
    <p:extLst>
      <p:ext uri="{BB962C8B-B14F-4D97-AF65-F5344CB8AC3E}">
        <p14:creationId xmlns:p14="http://schemas.microsoft.com/office/powerpoint/2010/main" val="2398701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BB98854-1E5A-4065-B261-3547A9DFB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1090612"/>
            <a:ext cx="11496675" cy="4676775"/>
          </a:xfrm>
          <a:prstGeom prst="rect">
            <a:avLst/>
          </a:prstGeom>
        </p:spPr>
      </p:pic>
      <p:sp>
        <p:nvSpPr>
          <p:cNvPr id="3" name="Legende: mit gebogener Linie 2">
            <a:extLst>
              <a:ext uri="{FF2B5EF4-FFF2-40B4-BE49-F238E27FC236}">
                <a16:creationId xmlns:a16="http://schemas.microsoft.com/office/drawing/2014/main" id="{EE03391D-F246-477B-A741-55D72235CDC8}"/>
              </a:ext>
            </a:extLst>
          </p:cNvPr>
          <p:cNvSpPr/>
          <p:nvPr/>
        </p:nvSpPr>
        <p:spPr>
          <a:xfrm>
            <a:off x="1415500" y="676121"/>
            <a:ext cx="1171392" cy="308618"/>
          </a:xfrm>
          <a:prstGeom prst="borderCallout2">
            <a:avLst>
              <a:gd name="adj1" fmla="val 41976"/>
              <a:gd name="adj2" fmla="val -1527"/>
              <a:gd name="adj3" fmla="val 40427"/>
              <a:gd name="adj4" fmla="val -25995"/>
              <a:gd name="adj5" fmla="val 353768"/>
              <a:gd name="adj6" fmla="val -46691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4" name="Legende: mit gebogener Linie 3">
            <a:extLst>
              <a:ext uri="{FF2B5EF4-FFF2-40B4-BE49-F238E27FC236}">
                <a16:creationId xmlns:a16="http://schemas.microsoft.com/office/drawing/2014/main" id="{51B7687C-C043-4D55-8A18-2AF023C0B532}"/>
              </a:ext>
            </a:extLst>
          </p:cNvPr>
          <p:cNvSpPr/>
          <p:nvPr/>
        </p:nvSpPr>
        <p:spPr>
          <a:xfrm>
            <a:off x="2099346" y="1090612"/>
            <a:ext cx="1171392" cy="308618"/>
          </a:xfrm>
          <a:prstGeom prst="borderCallout2">
            <a:avLst>
              <a:gd name="adj1" fmla="val 41976"/>
              <a:gd name="adj2" fmla="val -1527"/>
              <a:gd name="adj3" fmla="val 45492"/>
              <a:gd name="adj4" fmla="val -73365"/>
              <a:gd name="adj5" fmla="val 318315"/>
              <a:gd name="adj6" fmla="val -90058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Freigabe</a:t>
            </a:r>
          </a:p>
        </p:txBody>
      </p:sp>
      <p:sp>
        <p:nvSpPr>
          <p:cNvPr id="5" name="Legende: mit gebogener Linie 4">
            <a:extLst>
              <a:ext uri="{FF2B5EF4-FFF2-40B4-BE49-F238E27FC236}">
                <a16:creationId xmlns:a16="http://schemas.microsoft.com/office/drawing/2014/main" id="{E316547D-BC04-44F8-B4F4-4CA899771C90}"/>
              </a:ext>
            </a:extLst>
          </p:cNvPr>
          <p:cNvSpPr/>
          <p:nvPr/>
        </p:nvSpPr>
        <p:spPr>
          <a:xfrm>
            <a:off x="2685042" y="1877919"/>
            <a:ext cx="3273731" cy="615188"/>
          </a:xfrm>
          <a:prstGeom prst="borderCallout2">
            <a:avLst>
              <a:gd name="adj1" fmla="val 41976"/>
              <a:gd name="adj2" fmla="val -1527"/>
              <a:gd name="adj3" fmla="val 40427"/>
              <a:gd name="adj4" fmla="val -25995"/>
              <a:gd name="adj5" fmla="val 149992"/>
              <a:gd name="adj6" fmla="val -40258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Geschütztes Verzeichnis 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(keine Entfernung von Dateien)</a:t>
            </a:r>
          </a:p>
        </p:txBody>
      </p:sp>
      <p:sp>
        <p:nvSpPr>
          <p:cNvPr id="6" name="Legende: mit gebogener Linie 5">
            <a:extLst>
              <a:ext uri="{FF2B5EF4-FFF2-40B4-BE49-F238E27FC236}">
                <a16:creationId xmlns:a16="http://schemas.microsoft.com/office/drawing/2014/main" id="{1F9B9B4D-8AFF-40E9-BEAD-A6D44F28BB5F}"/>
              </a:ext>
            </a:extLst>
          </p:cNvPr>
          <p:cNvSpPr/>
          <p:nvPr/>
        </p:nvSpPr>
        <p:spPr>
          <a:xfrm>
            <a:off x="2931227" y="2598980"/>
            <a:ext cx="3273731" cy="615188"/>
          </a:xfrm>
          <a:prstGeom prst="borderCallout2">
            <a:avLst>
              <a:gd name="adj1" fmla="val 41976"/>
              <a:gd name="adj2" fmla="val -1527"/>
              <a:gd name="adj3" fmla="val 40427"/>
              <a:gd name="adj4" fmla="val -25995"/>
              <a:gd name="adj5" fmla="val 69956"/>
              <a:gd name="adj6" fmla="val -40496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Indirekt geschütztes Verzeichnis 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(keine Entfernung von Dateien)</a:t>
            </a:r>
          </a:p>
        </p:txBody>
      </p:sp>
      <p:sp>
        <p:nvSpPr>
          <p:cNvPr id="7" name="Legende: mit gebogener Linie 6">
            <a:extLst>
              <a:ext uri="{FF2B5EF4-FFF2-40B4-BE49-F238E27FC236}">
                <a16:creationId xmlns:a16="http://schemas.microsoft.com/office/drawing/2014/main" id="{3385D973-588A-4FB5-9E83-D31D6C288C96}"/>
              </a:ext>
            </a:extLst>
          </p:cNvPr>
          <p:cNvSpPr/>
          <p:nvPr/>
        </p:nvSpPr>
        <p:spPr>
          <a:xfrm>
            <a:off x="3529103" y="5152199"/>
            <a:ext cx="3645419" cy="615188"/>
          </a:xfrm>
          <a:prstGeom prst="borderCallout2">
            <a:avLst>
              <a:gd name="adj1" fmla="val 41976"/>
              <a:gd name="adj2" fmla="val -1527"/>
              <a:gd name="adj3" fmla="val 40427"/>
              <a:gd name="adj4" fmla="val -25995"/>
              <a:gd name="adj5" fmla="val -11350"/>
              <a:gd name="adj6" fmla="val -29133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ZeFiM</a:t>
            </a:r>
            <a:r>
              <a:rPr lang="de-DE" dirty="0">
                <a:solidFill>
                  <a:schemeClr val="tx1"/>
                </a:solidFill>
              </a:rPr>
              <a:t> kommt auch mit überlangen Verzeichnissen (Länge&gt;253) zurecht</a:t>
            </a:r>
          </a:p>
        </p:txBody>
      </p:sp>
      <p:sp>
        <p:nvSpPr>
          <p:cNvPr id="8" name="Legende: mit gebogener Linie 7">
            <a:extLst>
              <a:ext uri="{FF2B5EF4-FFF2-40B4-BE49-F238E27FC236}">
                <a16:creationId xmlns:a16="http://schemas.microsoft.com/office/drawing/2014/main" id="{5D53DB3D-549A-4DF2-ABF4-8FE291353263}"/>
              </a:ext>
            </a:extLst>
          </p:cNvPr>
          <p:cNvSpPr/>
          <p:nvPr/>
        </p:nvSpPr>
        <p:spPr>
          <a:xfrm>
            <a:off x="2305998" y="5879865"/>
            <a:ext cx="2774003" cy="615188"/>
          </a:xfrm>
          <a:prstGeom prst="borderCallout2">
            <a:avLst>
              <a:gd name="adj1" fmla="val 41976"/>
              <a:gd name="adj2" fmla="val -1527"/>
              <a:gd name="adj3" fmla="val 40427"/>
              <a:gd name="adj4" fmla="val -25995"/>
              <a:gd name="adj5" fmla="val -71059"/>
              <a:gd name="adj6" fmla="val -34486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Beim Scan fehlte Leserecht für dieses Verzeichnis</a:t>
            </a:r>
          </a:p>
        </p:txBody>
      </p:sp>
    </p:spTree>
    <p:extLst>
      <p:ext uri="{BB962C8B-B14F-4D97-AF65-F5344CB8AC3E}">
        <p14:creationId xmlns:p14="http://schemas.microsoft.com/office/powerpoint/2010/main" val="129930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F73526E-ACFB-4C4B-BBD6-0A1071B80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6" y="1076326"/>
            <a:ext cx="10372725" cy="423481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326EB69-B42B-41AC-8AF9-0686CA2C5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783" y="2042809"/>
            <a:ext cx="5349240" cy="41148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8E3A4C8-739B-4DA8-B8B4-A97087BB166B}"/>
              </a:ext>
            </a:extLst>
          </p:cNvPr>
          <p:cNvSpPr/>
          <p:nvPr/>
        </p:nvSpPr>
        <p:spPr>
          <a:xfrm>
            <a:off x="2044547" y="3467910"/>
            <a:ext cx="2644184" cy="390769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88EE69D8-337B-464B-95B0-AA1A2BF0FB3F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4688731" y="3663295"/>
            <a:ext cx="20460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gende: mit gebogener Linie 8">
            <a:extLst>
              <a:ext uri="{FF2B5EF4-FFF2-40B4-BE49-F238E27FC236}">
                <a16:creationId xmlns:a16="http://schemas.microsoft.com/office/drawing/2014/main" id="{5DB93FDD-22F0-4D35-9B3F-55A2F0E1AC77}"/>
              </a:ext>
            </a:extLst>
          </p:cNvPr>
          <p:cNvSpPr/>
          <p:nvPr/>
        </p:nvSpPr>
        <p:spPr>
          <a:xfrm>
            <a:off x="4358199" y="636786"/>
            <a:ext cx="3273731" cy="326252"/>
          </a:xfrm>
          <a:prstGeom prst="borderCallout2">
            <a:avLst>
              <a:gd name="adj1" fmla="val 41976"/>
              <a:gd name="adj2" fmla="val -1527"/>
              <a:gd name="adj3" fmla="val 43409"/>
              <a:gd name="adj4" fmla="val -12326"/>
              <a:gd name="adj5" fmla="val 606183"/>
              <a:gd name="adj6" fmla="val -27778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Einfache Schnellselektion</a:t>
            </a:r>
          </a:p>
        </p:txBody>
      </p:sp>
      <p:sp>
        <p:nvSpPr>
          <p:cNvPr id="10" name="Legende: mit gebogener Linie 9">
            <a:extLst>
              <a:ext uri="{FF2B5EF4-FFF2-40B4-BE49-F238E27FC236}">
                <a16:creationId xmlns:a16="http://schemas.microsoft.com/office/drawing/2014/main" id="{4BF2103F-F011-4D5B-9B61-0322D91B674D}"/>
              </a:ext>
            </a:extLst>
          </p:cNvPr>
          <p:cNvSpPr/>
          <p:nvPr/>
        </p:nvSpPr>
        <p:spPr>
          <a:xfrm>
            <a:off x="2044547" y="5670803"/>
            <a:ext cx="3710393" cy="774845"/>
          </a:xfrm>
          <a:prstGeom prst="borderCallout2">
            <a:avLst>
              <a:gd name="adj1" fmla="val 31137"/>
              <a:gd name="adj2" fmla="val 100474"/>
              <a:gd name="adj3" fmla="val 30551"/>
              <a:gd name="adj4" fmla="val 111196"/>
              <a:gd name="adj5" fmla="val -36761"/>
              <a:gd name="adj6" fmla="val 126297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Komplexe Selektion nach beliebigen Kriterien (auch kombiniert).</a:t>
            </a:r>
          </a:p>
        </p:txBody>
      </p:sp>
    </p:spTree>
    <p:extLst>
      <p:ext uri="{BB962C8B-B14F-4D97-AF65-F5344CB8AC3E}">
        <p14:creationId xmlns:p14="http://schemas.microsoft.com/office/powerpoint/2010/main" val="1653787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43480-F341-45FF-AC72-352A3672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Selektion – in mehreren Schritten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9A9CAE-C7FD-49AB-B85F-2E01AF8B6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Werden mehrere Selektionen nacheinander durchgeführt, so bauen diese aufeinander auf. Beispiel:</a:t>
            </a:r>
          </a:p>
          <a:p>
            <a:r>
              <a:rPr lang="de-DE" dirty="0"/>
              <a:t>Schritt 1: Selektion aller Dateien vom Dateityp „</a:t>
            </a:r>
            <a:r>
              <a:rPr lang="de-DE" dirty="0" err="1"/>
              <a:t>doc</a:t>
            </a:r>
            <a:r>
              <a:rPr lang="de-DE" dirty="0"/>
              <a:t>“</a:t>
            </a:r>
          </a:p>
          <a:p>
            <a:r>
              <a:rPr lang="de-DE" dirty="0"/>
              <a:t>Schritt 2: Deselektion aller Dateien mit letzter Änderung nach 2018</a:t>
            </a:r>
          </a:p>
          <a:p>
            <a:r>
              <a:rPr lang="de-DE" dirty="0"/>
              <a:t>Schritt 3: Deselektion aller Dateien im Abteilungsverzeichnis X</a:t>
            </a:r>
          </a:p>
          <a:p>
            <a:pPr marL="0" indent="0">
              <a:buNone/>
            </a:pPr>
            <a:br>
              <a:rPr lang="de-DE" dirty="0"/>
            </a:br>
            <a:r>
              <a:rPr lang="de-DE" b="1" dirty="0"/>
              <a:t>Ergebnis:</a:t>
            </a:r>
          </a:p>
          <a:p>
            <a:pPr marL="0" indent="0">
              <a:buNone/>
            </a:pPr>
            <a:r>
              <a:rPr lang="de-DE" dirty="0"/>
              <a:t>Selektiert sind alle Dateien vom Dateityp „</a:t>
            </a:r>
            <a:r>
              <a:rPr lang="de-DE" dirty="0" err="1"/>
              <a:t>doc</a:t>
            </a:r>
            <a:r>
              <a:rPr lang="de-DE" dirty="0"/>
              <a:t>“, die bis 2018 zuletzt geändert wurden und die nicht im Abteilungsverzeichnis X liegen.</a:t>
            </a:r>
          </a:p>
        </p:txBody>
      </p:sp>
    </p:spTree>
    <p:extLst>
      <p:ext uri="{BB962C8B-B14F-4D97-AF65-F5344CB8AC3E}">
        <p14:creationId xmlns:p14="http://schemas.microsoft.com/office/powerpoint/2010/main" val="3174709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C97D0-C560-4087-8B4C-1AFBC361E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Archivierung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C5CC10-7769-43D9-AC3B-75805FD4C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 der Archivierung werden die selektierten Dateien aus dem Echtbestand in das Archiv kopiert</a:t>
            </a:r>
          </a:p>
          <a:p>
            <a:r>
              <a:rPr lang="de-DE" dirty="0"/>
              <a:t>Nur wenn der Kopiervorgang erfolgreich ist wird die Originaldatei gelöscht (sofern sie nicht in einem geschützten Verzeichnis liegt)</a:t>
            </a:r>
          </a:p>
          <a:p>
            <a:r>
              <a:rPr lang="de-DE" dirty="0"/>
              <a:t>Optional kann eine Archivierungsliste in dem Verzeichnis erzeugt werden, aus dem die archivierte Datei entfernt wird. Dieser Datei kann der Anwender entnehmen, welche Datei wann archiviert wurde.</a:t>
            </a:r>
          </a:p>
        </p:txBody>
      </p:sp>
    </p:spTree>
    <p:extLst>
      <p:ext uri="{BB962C8B-B14F-4D97-AF65-F5344CB8AC3E}">
        <p14:creationId xmlns:p14="http://schemas.microsoft.com/office/powerpoint/2010/main" val="630977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97AEF9C-918D-4BF4-AD2D-5C78E7520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432" y="342900"/>
            <a:ext cx="6751320" cy="6172200"/>
          </a:xfrm>
          <a:prstGeom prst="rect">
            <a:avLst/>
          </a:prstGeom>
        </p:spPr>
      </p:pic>
      <p:sp>
        <p:nvSpPr>
          <p:cNvPr id="5" name="Legende: mit gebogener Linie 4">
            <a:extLst>
              <a:ext uri="{FF2B5EF4-FFF2-40B4-BE49-F238E27FC236}">
                <a16:creationId xmlns:a16="http://schemas.microsoft.com/office/drawing/2014/main" id="{1D547C3F-B151-4E18-8224-D26B2B83B158}"/>
              </a:ext>
            </a:extLst>
          </p:cNvPr>
          <p:cNvSpPr/>
          <p:nvPr/>
        </p:nvSpPr>
        <p:spPr>
          <a:xfrm>
            <a:off x="7062489" y="1152350"/>
            <a:ext cx="3273731" cy="695903"/>
          </a:xfrm>
          <a:prstGeom prst="borderCallout2">
            <a:avLst>
              <a:gd name="adj1" fmla="val 41976"/>
              <a:gd name="adj2" fmla="val -1527"/>
              <a:gd name="adj3" fmla="val 43409"/>
              <a:gd name="adj4" fmla="val -12326"/>
              <a:gd name="adj5" fmla="val 116937"/>
              <a:gd name="adj6" fmla="val -19458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In diesem Archivdachverzeichnis wird das neue Archiv angelegt</a:t>
            </a:r>
          </a:p>
        </p:txBody>
      </p:sp>
      <p:sp>
        <p:nvSpPr>
          <p:cNvPr id="6" name="Legende: mit gebogener Linie 5">
            <a:extLst>
              <a:ext uri="{FF2B5EF4-FFF2-40B4-BE49-F238E27FC236}">
                <a16:creationId xmlns:a16="http://schemas.microsoft.com/office/drawing/2014/main" id="{4FB2537F-38B7-475D-A37E-CEA1E8A84746}"/>
              </a:ext>
            </a:extLst>
          </p:cNvPr>
          <p:cNvSpPr/>
          <p:nvPr/>
        </p:nvSpPr>
        <p:spPr>
          <a:xfrm>
            <a:off x="7062488" y="2222394"/>
            <a:ext cx="3273731" cy="326252"/>
          </a:xfrm>
          <a:prstGeom prst="borderCallout2">
            <a:avLst>
              <a:gd name="adj1" fmla="val 41976"/>
              <a:gd name="adj2" fmla="val -1527"/>
              <a:gd name="adj3" fmla="val 46391"/>
              <a:gd name="adj4" fmla="val -36692"/>
              <a:gd name="adj5" fmla="val 33708"/>
              <a:gd name="adj6" fmla="val -46201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Lfd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Nr</a:t>
            </a:r>
            <a:r>
              <a:rPr lang="de-DE" dirty="0">
                <a:solidFill>
                  <a:schemeClr val="tx1"/>
                </a:solidFill>
              </a:rPr>
              <a:t> des neuen Archivs</a:t>
            </a:r>
          </a:p>
        </p:txBody>
      </p:sp>
      <p:sp>
        <p:nvSpPr>
          <p:cNvPr id="7" name="Legende: mit gebogener Linie 6">
            <a:extLst>
              <a:ext uri="{FF2B5EF4-FFF2-40B4-BE49-F238E27FC236}">
                <a16:creationId xmlns:a16="http://schemas.microsoft.com/office/drawing/2014/main" id="{A0597C79-BC7E-4159-8738-FFCA2E011C18}"/>
              </a:ext>
            </a:extLst>
          </p:cNvPr>
          <p:cNvSpPr/>
          <p:nvPr/>
        </p:nvSpPr>
        <p:spPr>
          <a:xfrm>
            <a:off x="283841" y="5992239"/>
            <a:ext cx="3710393" cy="308853"/>
          </a:xfrm>
          <a:prstGeom prst="borderCallout2">
            <a:avLst>
              <a:gd name="adj1" fmla="val 31137"/>
              <a:gd name="adj2" fmla="val 100474"/>
              <a:gd name="adj3" fmla="val 30551"/>
              <a:gd name="adj4" fmla="val 111196"/>
              <a:gd name="adj5" fmla="val -99753"/>
              <a:gd name="adj6" fmla="val 116334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Optional: Archivierungsliste</a:t>
            </a:r>
          </a:p>
        </p:txBody>
      </p:sp>
      <p:sp>
        <p:nvSpPr>
          <p:cNvPr id="8" name="Legende: mit gebogener Linie 7">
            <a:extLst>
              <a:ext uri="{FF2B5EF4-FFF2-40B4-BE49-F238E27FC236}">
                <a16:creationId xmlns:a16="http://schemas.microsoft.com/office/drawing/2014/main" id="{7070E303-D558-4453-A017-76396536CBDD}"/>
              </a:ext>
            </a:extLst>
          </p:cNvPr>
          <p:cNvSpPr/>
          <p:nvPr/>
        </p:nvSpPr>
        <p:spPr>
          <a:xfrm>
            <a:off x="283841" y="3429000"/>
            <a:ext cx="3710393" cy="684178"/>
          </a:xfrm>
          <a:prstGeom prst="borderCallout2">
            <a:avLst>
              <a:gd name="adj1" fmla="val 31137"/>
              <a:gd name="adj2" fmla="val 100474"/>
              <a:gd name="adj3" fmla="val 31973"/>
              <a:gd name="adj4" fmla="val 106215"/>
              <a:gd name="adj5" fmla="val 68020"/>
              <a:gd name="adj6" fmla="val 113712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Übersicht der für die Archivierung selektierten Dateien</a:t>
            </a:r>
          </a:p>
        </p:txBody>
      </p:sp>
    </p:spTree>
    <p:extLst>
      <p:ext uri="{BB962C8B-B14F-4D97-AF65-F5344CB8AC3E}">
        <p14:creationId xmlns:p14="http://schemas.microsoft.com/office/powerpoint/2010/main" val="1690961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201CD27-6B2B-468C-BDB6-B3CAD1641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094" y="428017"/>
            <a:ext cx="6705600" cy="61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0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D065A-55DE-4E7E-ACD0-E1B5EC47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Einsatzphasen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904141-DDAB-47C8-A8FD-6AA49A7F1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Scan der Datenverzeichnisse</a:t>
            </a:r>
          </a:p>
          <a:p>
            <a:r>
              <a:rPr lang="de-DE" dirty="0"/>
              <a:t>Analyse</a:t>
            </a:r>
          </a:p>
          <a:p>
            <a:r>
              <a:rPr lang="de-DE" dirty="0"/>
              <a:t>Selektion</a:t>
            </a:r>
          </a:p>
          <a:p>
            <a:r>
              <a:rPr lang="de-DE" dirty="0"/>
              <a:t>Auslagerung</a:t>
            </a:r>
          </a:p>
          <a:p>
            <a:r>
              <a:rPr lang="de-DE" dirty="0"/>
              <a:t>Suche in/Wiederherstellung aus Archiven</a:t>
            </a:r>
          </a:p>
        </p:txBody>
      </p:sp>
    </p:spTree>
    <p:extLst>
      <p:ext uri="{BB962C8B-B14F-4D97-AF65-F5344CB8AC3E}">
        <p14:creationId xmlns:p14="http://schemas.microsoft.com/office/powerpoint/2010/main" val="2905119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78B46-B68C-4565-85FE-93B7F703D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Archivierungsliste (optional)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AE6464-8C65-423B-8763-C49F3FF4B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562100"/>
            <a:ext cx="11010900" cy="4648200"/>
          </a:xfrm>
          <a:prstGeom prst="rect">
            <a:avLst/>
          </a:prstGeom>
        </p:spPr>
      </p:pic>
      <p:sp>
        <p:nvSpPr>
          <p:cNvPr id="5" name="Legende: mit gebogener Linie 4">
            <a:extLst>
              <a:ext uri="{FF2B5EF4-FFF2-40B4-BE49-F238E27FC236}">
                <a16:creationId xmlns:a16="http://schemas.microsoft.com/office/drawing/2014/main" id="{DC99472B-7067-4DD3-8E46-76A706EA8A19}"/>
              </a:ext>
            </a:extLst>
          </p:cNvPr>
          <p:cNvSpPr/>
          <p:nvPr/>
        </p:nvSpPr>
        <p:spPr>
          <a:xfrm>
            <a:off x="6381552" y="1424726"/>
            <a:ext cx="4844167" cy="987734"/>
          </a:xfrm>
          <a:prstGeom prst="borderCallout2">
            <a:avLst>
              <a:gd name="adj1" fmla="val 41976"/>
              <a:gd name="adj2" fmla="val -1527"/>
              <a:gd name="adj3" fmla="val 43409"/>
              <a:gd name="adj4" fmla="val -12326"/>
              <a:gd name="adj5" fmla="val 227017"/>
              <a:gd name="adj6" fmla="val -21151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Bei der Archivierung kann eine Archivierungsliste in dem Verzeichnis hinterlegt werden, aus dem Dateien in ein Archiv verschoben werden.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B527C4F-76B8-4F9C-BBF1-A1D2E4E0E5AB}"/>
              </a:ext>
            </a:extLst>
          </p:cNvPr>
          <p:cNvCxnSpPr/>
          <p:nvPr/>
        </p:nvCxnSpPr>
        <p:spPr>
          <a:xfrm>
            <a:off x="5369668" y="3886200"/>
            <a:ext cx="622570" cy="325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gende: mit gebogener Linie 7">
            <a:extLst>
              <a:ext uri="{FF2B5EF4-FFF2-40B4-BE49-F238E27FC236}">
                <a16:creationId xmlns:a16="http://schemas.microsoft.com/office/drawing/2014/main" id="{1B80C8BD-83D6-4122-B128-95713A6E5FF2}"/>
              </a:ext>
            </a:extLst>
          </p:cNvPr>
          <p:cNvSpPr/>
          <p:nvPr/>
        </p:nvSpPr>
        <p:spPr>
          <a:xfrm>
            <a:off x="680936" y="5223331"/>
            <a:ext cx="3867657" cy="774845"/>
          </a:xfrm>
          <a:prstGeom prst="borderCallout2">
            <a:avLst>
              <a:gd name="adj1" fmla="val 31137"/>
              <a:gd name="adj2" fmla="val 100474"/>
              <a:gd name="adj3" fmla="val 30551"/>
              <a:gd name="adj4" fmla="val 111196"/>
              <a:gd name="adj5" fmla="val -20440"/>
              <a:gd name="adj6" fmla="val 124033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Die Archivierungsliste zeigt dem Benutzer, welche seiner Dateien wann in welches Archiv ausgelagert wurden</a:t>
            </a:r>
          </a:p>
        </p:txBody>
      </p:sp>
    </p:spTree>
    <p:extLst>
      <p:ext uri="{BB962C8B-B14F-4D97-AF65-F5344CB8AC3E}">
        <p14:creationId xmlns:p14="http://schemas.microsoft.com/office/powerpoint/2010/main" val="754974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57E99-D8AB-4544-9780-C82168D7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9545" cy="1325563"/>
          </a:xfrm>
        </p:spPr>
        <p:txBody>
          <a:bodyPr/>
          <a:lstStyle/>
          <a:p>
            <a:r>
              <a:rPr lang="de-DE" dirty="0" err="1"/>
              <a:t>ArchivLog</a:t>
            </a:r>
            <a:r>
              <a:rPr lang="de-DE" dirty="0"/>
              <a:t> – Liste durchgeführter Archivierungen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0BBA1B-89F4-47B5-8236-4E3ADC4C2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Gespeicherte Informationen zu jeder Archivierung</a:t>
            </a:r>
          </a:p>
          <a:p>
            <a:r>
              <a:rPr lang="de-DE" dirty="0"/>
              <a:t>Zugrundeliegende Selektion</a:t>
            </a:r>
          </a:p>
          <a:p>
            <a:r>
              <a:rPr lang="de-DE" dirty="0"/>
              <a:t>Archivbestand (Liste der Dateien im Archiv)</a:t>
            </a:r>
          </a:p>
          <a:p>
            <a:r>
              <a:rPr lang="de-DE" dirty="0"/>
              <a:t>Liste geschützter Dateien die nur kopiert, nicht aber entfernt wurden</a:t>
            </a:r>
          </a:p>
          <a:p>
            <a:r>
              <a:rPr lang="de-DE" dirty="0"/>
              <a:t>Nicht kopierte Dateien (wegen Fehlern)</a:t>
            </a:r>
          </a:p>
          <a:p>
            <a:r>
              <a:rPr lang="de-DE" dirty="0"/>
              <a:t>Nicht gelöschte Dateien (wegen Fehlern)</a:t>
            </a:r>
          </a:p>
        </p:txBody>
      </p:sp>
    </p:spTree>
    <p:extLst>
      <p:ext uri="{BB962C8B-B14F-4D97-AF65-F5344CB8AC3E}">
        <p14:creationId xmlns:p14="http://schemas.microsoft.com/office/powerpoint/2010/main" val="3019383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8A63596-DEA8-4BB7-86E1-B65AE344B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76200"/>
            <a:ext cx="10772775" cy="6705600"/>
          </a:xfrm>
          <a:prstGeom prst="rect">
            <a:avLst/>
          </a:prstGeom>
        </p:spPr>
      </p:pic>
      <p:sp>
        <p:nvSpPr>
          <p:cNvPr id="5" name="Legende: mit gebogener Linie 4">
            <a:extLst>
              <a:ext uri="{FF2B5EF4-FFF2-40B4-BE49-F238E27FC236}">
                <a16:creationId xmlns:a16="http://schemas.microsoft.com/office/drawing/2014/main" id="{FCE4D50E-1206-4101-9CDE-BA10ABBDC427}"/>
              </a:ext>
            </a:extLst>
          </p:cNvPr>
          <p:cNvSpPr/>
          <p:nvPr/>
        </p:nvSpPr>
        <p:spPr>
          <a:xfrm>
            <a:off x="5473429" y="146396"/>
            <a:ext cx="5213818" cy="777732"/>
          </a:xfrm>
          <a:prstGeom prst="borderCallout2">
            <a:avLst>
              <a:gd name="adj1" fmla="val 41976"/>
              <a:gd name="adj2" fmla="val -1527"/>
              <a:gd name="adj3" fmla="val 41678"/>
              <a:gd name="adj4" fmla="val -13121"/>
              <a:gd name="adj5" fmla="val 52432"/>
              <a:gd name="adj6" fmla="val -20295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Suche von Dateien in den Archiven, auch wenn diese nicht direkt im Zugriff sind (z.B. externe Datenträger)</a:t>
            </a:r>
          </a:p>
        </p:txBody>
      </p:sp>
    </p:spTree>
    <p:extLst>
      <p:ext uri="{BB962C8B-B14F-4D97-AF65-F5344CB8AC3E}">
        <p14:creationId xmlns:p14="http://schemas.microsoft.com/office/powerpoint/2010/main" val="1601819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524987A-44E7-4EDA-9FE7-E6120698E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495" y="1088485"/>
            <a:ext cx="5372100" cy="49339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DBFBDEA-D3C8-439A-B756-E5F9215E9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49" y="1304925"/>
            <a:ext cx="3124200" cy="4248150"/>
          </a:xfrm>
          <a:prstGeom prst="rect">
            <a:avLst/>
          </a:prstGeom>
        </p:spPr>
      </p:pic>
      <p:sp>
        <p:nvSpPr>
          <p:cNvPr id="5" name="Legende: mit gebogener Linie 4">
            <a:extLst>
              <a:ext uri="{FF2B5EF4-FFF2-40B4-BE49-F238E27FC236}">
                <a16:creationId xmlns:a16="http://schemas.microsoft.com/office/drawing/2014/main" id="{A1CA5028-D1A4-4DDA-ADFD-4F1626A29501}"/>
              </a:ext>
            </a:extLst>
          </p:cNvPr>
          <p:cNvSpPr/>
          <p:nvPr/>
        </p:nvSpPr>
        <p:spPr>
          <a:xfrm>
            <a:off x="1483053" y="502261"/>
            <a:ext cx="1171392" cy="308618"/>
          </a:xfrm>
          <a:prstGeom prst="borderCallout2">
            <a:avLst>
              <a:gd name="adj1" fmla="val 41976"/>
              <a:gd name="adj2" fmla="val -1527"/>
              <a:gd name="adj3" fmla="val 40427"/>
              <a:gd name="adj4" fmla="val -25995"/>
              <a:gd name="adj5" fmla="val 256056"/>
              <a:gd name="adj6" fmla="val -46691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6" name="Legende: mit gebogener Linie 5">
            <a:extLst>
              <a:ext uri="{FF2B5EF4-FFF2-40B4-BE49-F238E27FC236}">
                <a16:creationId xmlns:a16="http://schemas.microsoft.com/office/drawing/2014/main" id="{F1FB27B6-703A-4FEF-AD79-AF26877D9307}"/>
              </a:ext>
            </a:extLst>
          </p:cNvPr>
          <p:cNvSpPr/>
          <p:nvPr/>
        </p:nvSpPr>
        <p:spPr>
          <a:xfrm>
            <a:off x="2444760" y="934176"/>
            <a:ext cx="1171392" cy="308618"/>
          </a:xfrm>
          <a:prstGeom prst="borderCallout2">
            <a:avLst>
              <a:gd name="adj1" fmla="val 41976"/>
              <a:gd name="adj2" fmla="val -1527"/>
              <a:gd name="adj3" fmla="val 45492"/>
              <a:gd name="adj4" fmla="val -73365"/>
              <a:gd name="adj5" fmla="val 258427"/>
              <a:gd name="adj6" fmla="val -105006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Freigabe</a:t>
            </a:r>
          </a:p>
        </p:txBody>
      </p:sp>
      <p:sp>
        <p:nvSpPr>
          <p:cNvPr id="7" name="Legende: mit gebogener Linie 6">
            <a:extLst>
              <a:ext uri="{FF2B5EF4-FFF2-40B4-BE49-F238E27FC236}">
                <a16:creationId xmlns:a16="http://schemas.microsoft.com/office/drawing/2014/main" id="{1B9DA51F-4B94-4F78-BF28-022C120C5182}"/>
              </a:ext>
            </a:extLst>
          </p:cNvPr>
          <p:cNvSpPr/>
          <p:nvPr/>
        </p:nvSpPr>
        <p:spPr>
          <a:xfrm>
            <a:off x="7881277" y="714810"/>
            <a:ext cx="1865963" cy="308618"/>
          </a:xfrm>
          <a:prstGeom prst="borderCallout2">
            <a:avLst>
              <a:gd name="adj1" fmla="val 41976"/>
              <a:gd name="adj2" fmla="val -1527"/>
              <a:gd name="adj3" fmla="val 40427"/>
              <a:gd name="adj4" fmla="val -25995"/>
              <a:gd name="adj5" fmla="val 268664"/>
              <a:gd name="adj6" fmla="val -44606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Erstelltes Archiv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8318D65-3BDA-44E0-A11F-B35912BE104E}"/>
              </a:ext>
            </a:extLst>
          </p:cNvPr>
          <p:cNvCxnSpPr/>
          <p:nvPr/>
        </p:nvCxnSpPr>
        <p:spPr>
          <a:xfrm>
            <a:off x="2206351" y="1400783"/>
            <a:ext cx="3889649" cy="505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3004C46-85F8-45DF-8BC1-AEDED163165E}"/>
              </a:ext>
            </a:extLst>
          </p:cNvPr>
          <p:cNvCxnSpPr>
            <a:cxnSpLocks/>
          </p:cNvCxnSpPr>
          <p:nvPr/>
        </p:nvCxnSpPr>
        <p:spPr>
          <a:xfrm>
            <a:off x="2217497" y="1758327"/>
            <a:ext cx="4056843" cy="452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FD563118-99E2-483A-ABA2-5B8D9D9864EF}"/>
              </a:ext>
            </a:extLst>
          </p:cNvPr>
          <p:cNvCxnSpPr>
            <a:cxnSpLocks/>
          </p:cNvCxnSpPr>
          <p:nvPr/>
        </p:nvCxnSpPr>
        <p:spPr>
          <a:xfrm>
            <a:off x="2384691" y="2923162"/>
            <a:ext cx="4055020" cy="401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B0304491-1821-436C-8F1F-D0237BC2FC36}"/>
              </a:ext>
            </a:extLst>
          </p:cNvPr>
          <p:cNvSpPr/>
          <p:nvPr/>
        </p:nvSpPr>
        <p:spPr>
          <a:xfrm>
            <a:off x="6255489" y="1784199"/>
            <a:ext cx="1896893" cy="376887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Legende: mit gebogener Linie 14">
            <a:extLst>
              <a:ext uri="{FF2B5EF4-FFF2-40B4-BE49-F238E27FC236}">
                <a16:creationId xmlns:a16="http://schemas.microsoft.com/office/drawing/2014/main" id="{BE5EDCFB-FA52-415B-9716-F588F6A75D36}"/>
              </a:ext>
            </a:extLst>
          </p:cNvPr>
          <p:cNvSpPr/>
          <p:nvPr/>
        </p:nvSpPr>
        <p:spPr>
          <a:xfrm>
            <a:off x="2974820" y="4302087"/>
            <a:ext cx="2722746" cy="1467428"/>
          </a:xfrm>
          <a:prstGeom prst="borderCallout2">
            <a:avLst>
              <a:gd name="adj1" fmla="val 48605"/>
              <a:gd name="adj2" fmla="val 100653"/>
              <a:gd name="adj3" fmla="val 47899"/>
              <a:gd name="adj4" fmla="val 108697"/>
              <a:gd name="adj5" fmla="val 13953"/>
              <a:gd name="adj6" fmla="val 119740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Die Verzeichnisstruktur der Originaldaten wird im Archiv 1:1 nachgebildet (alle Verzeichnisse mit  archivierten Dateien)</a:t>
            </a:r>
          </a:p>
        </p:txBody>
      </p:sp>
      <p:sp>
        <p:nvSpPr>
          <p:cNvPr id="16" name="Legende: mit gebogener Linie 15">
            <a:extLst>
              <a:ext uri="{FF2B5EF4-FFF2-40B4-BE49-F238E27FC236}">
                <a16:creationId xmlns:a16="http://schemas.microsoft.com/office/drawing/2014/main" id="{F9BB8B96-1D89-4567-9F6C-F22A4BD49F4F}"/>
              </a:ext>
            </a:extLst>
          </p:cNvPr>
          <p:cNvSpPr/>
          <p:nvPr/>
        </p:nvSpPr>
        <p:spPr>
          <a:xfrm>
            <a:off x="9920843" y="3766053"/>
            <a:ext cx="1526586" cy="640577"/>
          </a:xfrm>
          <a:prstGeom prst="borderCallout2">
            <a:avLst>
              <a:gd name="adj1" fmla="val 41976"/>
              <a:gd name="adj2" fmla="val -1527"/>
              <a:gd name="adj3" fmla="val 43044"/>
              <a:gd name="adj4" fmla="val -14907"/>
              <a:gd name="adj5" fmla="val -66942"/>
              <a:gd name="adj6" fmla="val -21968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Logdateien des Archivs</a:t>
            </a:r>
          </a:p>
        </p:txBody>
      </p:sp>
    </p:spTree>
    <p:extLst>
      <p:ext uri="{BB962C8B-B14F-4D97-AF65-F5344CB8AC3E}">
        <p14:creationId xmlns:p14="http://schemas.microsoft.com/office/powerpoint/2010/main" val="356399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51763-296C-43A8-9E1D-1FCFC5E4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- 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630B09-51D9-49EE-9982-F04FC89D8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Identifizieren auszulagernder Dateibestände</a:t>
            </a:r>
          </a:p>
          <a:p>
            <a:r>
              <a:rPr lang="de-DE" dirty="0"/>
              <a:t>Dazu: Konzentration auf die nach Volumen (und ggf. Anzahl) stärksten Dateitypen („wo sitzt der Speck“)</a:t>
            </a:r>
          </a:p>
          <a:p>
            <a:r>
              <a:rPr lang="de-DE" dirty="0"/>
              <a:t>Erkennen von Fehlentwicklungen (Benutzer verhalten sich nicht so, wie das erwartet/erwünscht ist)</a:t>
            </a:r>
          </a:p>
          <a:p>
            <a:r>
              <a:rPr lang="de-DE" dirty="0"/>
              <a:t>Auffinden „vergessener“ Dateibestände (typische Reste von Migrationen </a:t>
            </a:r>
            <a:r>
              <a:rPr lang="de-DE" dirty="0" err="1"/>
              <a:t>etc</a:t>
            </a:r>
            <a:r>
              <a:rPr lang="de-DE" dirty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39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4E42CCC-F9CD-4131-BB61-65FF40486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85"/>
            <a:ext cx="12192000" cy="668903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D29921C-43D5-496F-8AB9-9630DE54BBDE}"/>
              </a:ext>
            </a:extLst>
          </p:cNvPr>
          <p:cNvSpPr txBox="1"/>
          <p:nvPr/>
        </p:nvSpPr>
        <p:spPr>
          <a:xfrm>
            <a:off x="289170" y="3352800"/>
            <a:ext cx="2391508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Je älter Datendateien sind, desto wahrschein-</a:t>
            </a:r>
            <a:r>
              <a:rPr lang="de-DE" dirty="0" err="1"/>
              <a:t>licher</a:t>
            </a:r>
            <a:r>
              <a:rPr lang="de-DE" dirty="0"/>
              <a:t> ist es, dass sie nicht mehr benötigt werden.</a:t>
            </a:r>
          </a:p>
        </p:txBody>
      </p:sp>
    </p:spTree>
    <p:extLst>
      <p:ext uri="{BB962C8B-B14F-4D97-AF65-F5344CB8AC3E}">
        <p14:creationId xmlns:p14="http://schemas.microsoft.com/office/powerpoint/2010/main" val="15578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E97312A-DB48-4002-B3B8-B2CBB5550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14"/>
            <a:ext cx="12192000" cy="668257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1F19405-A977-4558-B592-F9C9EE714EEC}"/>
              </a:ext>
            </a:extLst>
          </p:cNvPr>
          <p:cNvSpPr txBox="1"/>
          <p:nvPr/>
        </p:nvSpPr>
        <p:spPr>
          <a:xfrm>
            <a:off x="289170" y="3352800"/>
            <a:ext cx="2391508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Anhand des jährlichen Zuwachses lässt sich abschätzen, wann Kapazitäten (Leitungen, Server, Sicherungs-systeme etc.) </a:t>
            </a:r>
            <a:r>
              <a:rPr lang="de-DE" dirty="0" err="1"/>
              <a:t>aufge</a:t>
            </a:r>
            <a:r>
              <a:rPr lang="de-DE" dirty="0"/>
              <a:t>-stockt werden müssen</a:t>
            </a:r>
          </a:p>
        </p:txBody>
      </p:sp>
    </p:spTree>
    <p:extLst>
      <p:ext uri="{BB962C8B-B14F-4D97-AF65-F5344CB8AC3E}">
        <p14:creationId xmlns:p14="http://schemas.microsoft.com/office/powerpoint/2010/main" val="37477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E2BCA03-D858-40C5-8438-0CCF47EE5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35"/>
            <a:ext cx="12192000" cy="670473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4E406E5-76FB-455D-B55E-FAAA8167B688}"/>
              </a:ext>
            </a:extLst>
          </p:cNvPr>
          <p:cNvSpPr/>
          <p:nvPr/>
        </p:nvSpPr>
        <p:spPr>
          <a:xfrm>
            <a:off x="3581525" y="6264113"/>
            <a:ext cx="758092" cy="390769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AF87F8C-149D-49E0-A034-AA2A72014401}"/>
              </a:ext>
            </a:extLst>
          </p:cNvPr>
          <p:cNvSpPr/>
          <p:nvPr/>
        </p:nvSpPr>
        <p:spPr>
          <a:xfrm>
            <a:off x="5086070" y="6264112"/>
            <a:ext cx="758092" cy="390769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ADFAD7B-1B97-4C00-9486-5B06F4A5C21A}"/>
              </a:ext>
            </a:extLst>
          </p:cNvPr>
          <p:cNvSpPr/>
          <p:nvPr/>
        </p:nvSpPr>
        <p:spPr>
          <a:xfrm>
            <a:off x="6590615" y="6253885"/>
            <a:ext cx="758092" cy="390769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AF57E5E-DDFF-4D95-A922-6C49AC4ABBAF}"/>
              </a:ext>
            </a:extLst>
          </p:cNvPr>
          <p:cNvSpPr txBox="1"/>
          <p:nvPr/>
        </p:nvSpPr>
        <p:spPr>
          <a:xfrm>
            <a:off x="6877455" y="2243847"/>
            <a:ext cx="374514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Eine solche Masse an mp3/mp4/</a:t>
            </a:r>
            <a:r>
              <a:rPr lang="de-DE" dirty="0" err="1"/>
              <a:t>jpg</a:t>
            </a:r>
            <a:r>
              <a:rPr lang="de-DE" dirty="0"/>
              <a:t>-Dateien? Da wäre zu klären, wozu diese benötigt werden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C6C74A8-F0C1-41DA-8432-97E7A4FAAE94}"/>
              </a:ext>
            </a:extLst>
          </p:cNvPr>
          <p:cNvCxnSpPr>
            <a:cxnSpLocks/>
            <a:endCxn id="3" idx="7"/>
          </p:cNvCxnSpPr>
          <p:nvPr/>
        </p:nvCxnSpPr>
        <p:spPr>
          <a:xfrm flipH="1">
            <a:off x="4228597" y="3161489"/>
            <a:ext cx="2619676" cy="3159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91B9F5A-2157-44A2-8BA5-951C5447048F}"/>
              </a:ext>
            </a:extLst>
          </p:cNvPr>
          <p:cNvCxnSpPr>
            <a:endCxn id="4" idx="7"/>
          </p:cNvCxnSpPr>
          <p:nvPr/>
        </p:nvCxnSpPr>
        <p:spPr>
          <a:xfrm flipH="1">
            <a:off x="5733142" y="3161489"/>
            <a:ext cx="1698790" cy="3159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28DA1EFC-FE76-47C5-BDC8-F31BDC024DDD}"/>
              </a:ext>
            </a:extLst>
          </p:cNvPr>
          <p:cNvCxnSpPr>
            <a:cxnSpLocks/>
            <a:endCxn id="5" idx="7"/>
          </p:cNvCxnSpPr>
          <p:nvPr/>
        </p:nvCxnSpPr>
        <p:spPr>
          <a:xfrm flipH="1">
            <a:off x="7237687" y="3161488"/>
            <a:ext cx="787632" cy="3149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52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C7B992F-D943-441A-80EB-A6E24DD7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6346"/>
            <a:ext cx="12192000" cy="223559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F764D87-A5B4-4AEE-AEB2-DA892C56748D}"/>
              </a:ext>
            </a:extLst>
          </p:cNvPr>
          <p:cNvSpPr/>
          <p:nvPr/>
        </p:nvSpPr>
        <p:spPr>
          <a:xfrm>
            <a:off x="420036" y="3968386"/>
            <a:ext cx="758092" cy="390769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Legende: mit gebogener Linie 2">
            <a:extLst>
              <a:ext uri="{FF2B5EF4-FFF2-40B4-BE49-F238E27FC236}">
                <a16:creationId xmlns:a16="http://schemas.microsoft.com/office/drawing/2014/main" id="{B74E2E4E-0BEB-4F82-98CB-A352871AFF23}"/>
              </a:ext>
            </a:extLst>
          </p:cNvPr>
          <p:cNvSpPr/>
          <p:nvPr/>
        </p:nvSpPr>
        <p:spPr>
          <a:xfrm>
            <a:off x="1178128" y="1155998"/>
            <a:ext cx="3424137" cy="62823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5837"/>
              <a:gd name="adj6" fmla="val -20247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Die Dateitypenansicht aggregiert die Daten nach Dateityp</a:t>
            </a:r>
          </a:p>
        </p:txBody>
      </p:sp>
      <p:sp>
        <p:nvSpPr>
          <p:cNvPr id="8" name="Legende: mit gebogener Linie 7">
            <a:extLst>
              <a:ext uri="{FF2B5EF4-FFF2-40B4-BE49-F238E27FC236}">
                <a16:creationId xmlns:a16="http://schemas.microsoft.com/office/drawing/2014/main" id="{0A08EF78-157E-4B5D-AD72-6C33702DF1D4}"/>
              </a:ext>
            </a:extLst>
          </p:cNvPr>
          <p:cNvSpPr/>
          <p:nvPr/>
        </p:nvSpPr>
        <p:spPr>
          <a:xfrm>
            <a:off x="5911173" y="1151931"/>
            <a:ext cx="4458513" cy="62823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9390"/>
              <a:gd name="adj6" fmla="val -20656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Diese Rubrik zeigt, in welchen Verzeichnissen die Masse der </a:t>
            </a:r>
            <a:r>
              <a:rPr lang="de-DE" dirty="0" err="1">
                <a:solidFill>
                  <a:schemeClr val="tx1"/>
                </a:solidFill>
              </a:rPr>
              <a:t>jpg</a:t>
            </a:r>
            <a:r>
              <a:rPr lang="de-DE" dirty="0">
                <a:solidFill>
                  <a:schemeClr val="tx1"/>
                </a:solidFill>
              </a:rPr>
              <a:t>-Dateien zu finden ist</a:t>
            </a:r>
          </a:p>
        </p:txBody>
      </p:sp>
      <p:sp>
        <p:nvSpPr>
          <p:cNvPr id="9" name="Legende: mit gebogener Linie 8">
            <a:extLst>
              <a:ext uri="{FF2B5EF4-FFF2-40B4-BE49-F238E27FC236}">
                <a16:creationId xmlns:a16="http://schemas.microsoft.com/office/drawing/2014/main" id="{C05A02C0-8CEC-479A-A656-8F361EE90839}"/>
              </a:ext>
            </a:extLst>
          </p:cNvPr>
          <p:cNvSpPr/>
          <p:nvPr/>
        </p:nvSpPr>
        <p:spPr>
          <a:xfrm>
            <a:off x="856034" y="4859130"/>
            <a:ext cx="2199532" cy="318952"/>
          </a:xfrm>
          <a:prstGeom prst="borderCallout2">
            <a:avLst>
              <a:gd name="adj1" fmla="val 31137"/>
              <a:gd name="adj2" fmla="val 100474"/>
              <a:gd name="adj3" fmla="val 28040"/>
              <a:gd name="adj4" fmla="val 111458"/>
              <a:gd name="adj5" fmla="val -55573"/>
              <a:gd name="adj6" fmla="val 121371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Wie viele Dateien…</a:t>
            </a:r>
          </a:p>
        </p:txBody>
      </p:sp>
      <p:sp>
        <p:nvSpPr>
          <p:cNvPr id="10" name="Legende: mit gebogener Linie 9">
            <a:extLst>
              <a:ext uri="{FF2B5EF4-FFF2-40B4-BE49-F238E27FC236}">
                <a16:creationId xmlns:a16="http://schemas.microsoft.com/office/drawing/2014/main" id="{5B2FB079-02D3-4194-B03C-89184230E7CE}"/>
              </a:ext>
            </a:extLst>
          </p:cNvPr>
          <p:cNvSpPr/>
          <p:nvPr/>
        </p:nvSpPr>
        <p:spPr>
          <a:xfrm>
            <a:off x="8842443" y="4854430"/>
            <a:ext cx="2286000" cy="314116"/>
          </a:xfrm>
          <a:prstGeom prst="borderCallout2">
            <a:avLst>
              <a:gd name="adj1" fmla="val 31137"/>
              <a:gd name="adj2" fmla="val 100474"/>
              <a:gd name="adj3" fmla="val 28040"/>
              <a:gd name="adj4" fmla="val 111458"/>
              <a:gd name="adj5" fmla="val -88234"/>
              <a:gd name="adj6" fmla="val 113188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…sind wo zu finden?</a:t>
            </a:r>
          </a:p>
        </p:txBody>
      </p:sp>
      <p:sp>
        <p:nvSpPr>
          <p:cNvPr id="11" name="Legende: mit gebogener Linie 10">
            <a:extLst>
              <a:ext uri="{FF2B5EF4-FFF2-40B4-BE49-F238E27FC236}">
                <a16:creationId xmlns:a16="http://schemas.microsoft.com/office/drawing/2014/main" id="{C57DA8E4-8AB5-41E8-832B-CE7B321D247A}"/>
              </a:ext>
            </a:extLst>
          </p:cNvPr>
          <p:cNvSpPr/>
          <p:nvPr/>
        </p:nvSpPr>
        <p:spPr>
          <a:xfrm>
            <a:off x="4523903" y="4854430"/>
            <a:ext cx="3424137" cy="318952"/>
          </a:xfrm>
          <a:prstGeom prst="borderCallout2">
            <a:avLst>
              <a:gd name="adj1" fmla="val 37331"/>
              <a:gd name="adj2" fmla="val -663"/>
              <a:gd name="adj3" fmla="val 38879"/>
              <a:gd name="adj4" fmla="val -6724"/>
              <a:gd name="adj5" fmla="val -76453"/>
              <a:gd name="adj6" fmla="val -11724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…mit welchem Volumen…</a:t>
            </a:r>
          </a:p>
        </p:txBody>
      </p:sp>
    </p:spTree>
    <p:extLst>
      <p:ext uri="{BB962C8B-B14F-4D97-AF65-F5344CB8AC3E}">
        <p14:creationId xmlns:p14="http://schemas.microsoft.com/office/powerpoint/2010/main" val="234474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C7B992F-D943-441A-80EB-A6E24DD7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6346"/>
            <a:ext cx="12192000" cy="223559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27E6511-9E85-40AF-8201-01122ADED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751" y="38314"/>
            <a:ext cx="9148763" cy="15544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25F095B-0DB9-4F85-BEFF-9853F8001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329" y="5377208"/>
            <a:ext cx="9100185" cy="1449229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827ED869-1CDD-4396-BE54-E9FB6209FE31}"/>
              </a:ext>
            </a:extLst>
          </p:cNvPr>
          <p:cNvSpPr/>
          <p:nvPr/>
        </p:nvSpPr>
        <p:spPr>
          <a:xfrm>
            <a:off x="4855848" y="2587058"/>
            <a:ext cx="758092" cy="390769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2FD2AF9-86B8-4F18-A6EE-27BF93FC1283}"/>
              </a:ext>
            </a:extLst>
          </p:cNvPr>
          <p:cNvSpPr/>
          <p:nvPr/>
        </p:nvSpPr>
        <p:spPr>
          <a:xfrm>
            <a:off x="4097756" y="0"/>
            <a:ext cx="758092" cy="390769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E3B1022-F603-48B2-9AA9-208D072D32A7}"/>
              </a:ext>
            </a:extLst>
          </p:cNvPr>
          <p:cNvSpPr/>
          <p:nvPr/>
        </p:nvSpPr>
        <p:spPr>
          <a:xfrm>
            <a:off x="5916535" y="5289473"/>
            <a:ext cx="758092" cy="390769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Legende: mit gebogener Linie 10">
            <a:extLst>
              <a:ext uri="{FF2B5EF4-FFF2-40B4-BE49-F238E27FC236}">
                <a16:creationId xmlns:a16="http://schemas.microsoft.com/office/drawing/2014/main" id="{D66848FB-B759-4C80-9867-E7A99593B5B3}"/>
              </a:ext>
            </a:extLst>
          </p:cNvPr>
          <p:cNvSpPr/>
          <p:nvPr/>
        </p:nvSpPr>
        <p:spPr>
          <a:xfrm>
            <a:off x="5808827" y="1567755"/>
            <a:ext cx="2858519" cy="628231"/>
          </a:xfrm>
          <a:prstGeom prst="borderCallout2">
            <a:avLst>
              <a:gd name="adj1" fmla="val 41976"/>
              <a:gd name="adj2" fmla="val -1527"/>
              <a:gd name="adj3" fmla="val 41975"/>
              <a:gd name="adj4" fmla="val -27216"/>
              <a:gd name="adj5" fmla="val -181138"/>
              <a:gd name="adj6" fmla="val -41466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Die Dateiliste zeigt alle Einzeldateien des Dateityps</a:t>
            </a:r>
          </a:p>
        </p:txBody>
      </p:sp>
      <p:sp>
        <p:nvSpPr>
          <p:cNvPr id="12" name="Legende: mit gebogener Linie 11">
            <a:extLst>
              <a:ext uri="{FF2B5EF4-FFF2-40B4-BE49-F238E27FC236}">
                <a16:creationId xmlns:a16="http://schemas.microsoft.com/office/drawing/2014/main" id="{A34042B7-9BBC-4A65-B76A-ECCB2F21979E}"/>
              </a:ext>
            </a:extLst>
          </p:cNvPr>
          <p:cNvSpPr/>
          <p:nvPr/>
        </p:nvSpPr>
        <p:spPr>
          <a:xfrm>
            <a:off x="7558392" y="4732305"/>
            <a:ext cx="2684834" cy="628231"/>
          </a:xfrm>
          <a:prstGeom prst="borderCallout2">
            <a:avLst>
              <a:gd name="adj1" fmla="val 41976"/>
              <a:gd name="adj2" fmla="val -1527"/>
              <a:gd name="adj3" fmla="val 40427"/>
              <a:gd name="adj4" fmla="val -25995"/>
              <a:gd name="adj5" fmla="val 92933"/>
              <a:gd name="adj6" fmla="val -38017"/>
            </a:avLst>
          </a:prstGeom>
          <a:solidFill>
            <a:schemeClr val="accent5">
              <a:lumMod val="20000"/>
              <a:lumOff val="80000"/>
            </a:schemeClr>
          </a:solidFill>
          <a:ln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Anzahl und Volumen der </a:t>
            </a:r>
            <a:r>
              <a:rPr lang="de-DE" dirty="0" err="1">
                <a:solidFill>
                  <a:schemeClr val="tx1"/>
                </a:solidFill>
              </a:rPr>
              <a:t>jpg</a:t>
            </a:r>
            <a:r>
              <a:rPr lang="de-DE" dirty="0">
                <a:solidFill>
                  <a:schemeClr val="tx1"/>
                </a:solidFill>
              </a:rPr>
              <a:t>-Dateien nach Besitzer</a:t>
            </a:r>
          </a:p>
        </p:txBody>
      </p:sp>
    </p:spTree>
    <p:extLst>
      <p:ext uri="{BB962C8B-B14F-4D97-AF65-F5344CB8AC3E}">
        <p14:creationId xmlns:p14="http://schemas.microsoft.com/office/powerpoint/2010/main" val="55134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E2BCA03-D858-40C5-8438-0CCF47EE5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35"/>
            <a:ext cx="12192000" cy="670473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4E406E5-76FB-455D-B55E-FAAA8167B688}"/>
              </a:ext>
            </a:extLst>
          </p:cNvPr>
          <p:cNvSpPr/>
          <p:nvPr/>
        </p:nvSpPr>
        <p:spPr>
          <a:xfrm>
            <a:off x="4301365" y="6264113"/>
            <a:ext cx="758092" cy="390769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AF87F8C-149D-49E0-A034-AA2A72014401}"/>
              </a:ext>
            </a:extLst>
          </p:cNvPr>
          <p:cNvSpPr/>
          <p:nvPr/>
        </p:nvSpPr>
        <p:spPr>
          <a:xfrm>
            <a:off x="9628908" y="6264112"/>
            <a:ext cx="758092" cy="390769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AF57E5E-DDFF-4D95-A922-6C49AC4ABBAF}"/>
              </a:ext>
            </a:extLst>
          </p:cNvPr>
          <p:cNvSpPr txBox="1"/>
          <p:nvPr/>
        </p:nvSpPr>
        <p:spPr>
          <a:xfrm>
            <a:off x="6869639" y="1968488"/>
            <a:ext cx="374514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Häufig werden erhaltene ZIP-Dateien entpackt, danach aber nicht gelöscht. Das sollte man überprüfen.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C6C74A8-F0C1-41DA-8432-97E7A4FAAE94}"/>
              </a:ext>
            </a:extLst>
          </p:cNvPr>
          <p:cNvCxnSpPr>
            <a:cxnSpLocks/>
            <a:endCxn id="3" idx="7"/>
          </p:cNvCxnSpPr>
          <p:nvPr/>
        </p:nvCxnSpPr>
        <p:spPr>
          <a:xfrm flipH="1">
            <a:off x="4948437" y="2890178"/>
            <a:ext cx="2532133" cy="3431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91B9F5A-2157-44A2-8BA5-951C5447048F}"/>
              </a:ext>
            </a:extLst>
          </p:cNvPr>
          <p:cNvCxnSpPr>
            <a:cxnSpLocks/>
          </p:cNvCxnSpPr>
          <p:nvPr/>
        </p:nvCxnSpPr>
        <p:spPr>
          <a:xfrm>
            <a:off x="9360822" y="2890178"/>
            <a:ext cx="561391" cy="3373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833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Microsoft Office PowerPoint</Application>
  <PresentationFormat>Breitbild</PresentationFormat>
  <Paragraphs>83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</vt:lpstr>
      <vt:lpstr>ZeFiM</vt:lpstr>
      <vt:lpstr>Einsatzphasen</vt:lpstr>
      <vt:lpstr>Analyse - Ziele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Analyse – Zusammenfassung:</vt:lpstr>
      <vt:lpstr>Selektion</vt:lpstr>
      <vt:lpstr>PowerPoint-Präsentation</vt:lpstr>
      <vt:lpstr>PowerPoint-Präsentation</vt:lpstr>
      <vt:lpstr>Selektion – in mehreren Schritten</vt:lpstr>
      <vt:lpstr>Archivierung</vt:lpstr>
      <vt:lpstr>PowerPoint-Präsentation</vt:lpstr>
      <vt:lpstr>PowerPoint-Präsentation</vt:lpstr>
      <vt:lpstr>Archivierungsliste (optional)</vt:lpstr>
      <vt:lpstr>ArchivLog – Liste durchgeführter Archivierungen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ZeFiM</dc:title>
  <dc:creator>Werstein</dc:creator>
  <cp:lastModifiedBy>Jens Werstein</cp:lastModifiedBy>
  <cp:revision>35</cp:revision>
  <dcterms:created xsi:type="dcterms:W3CDTF">2020-06-08T12:49:58Z</dcterms:created>
  <dcterms:modified xsi:type="dcterms:W3CDTF">2024-07-06T11:47:37Z</dcterms:modified>
</cp:coreProperties>
</file>